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9" r:id="rId3"/>
    <p:sldId id="257" r:id="rId4"/>
    <p:sldId id="260" r:id="rId5"/>
    <p:sldId id="262" r:id="rId6"/>
    <p:sldId id="263" r:id="rId7"/>
    <p:sldId id="264" r:id="rId8"/>
    <p:sldId id="265" r:id="rId9"/>
    <p:sldId id="270" r:id="rId10"/>
    <p:sldId id="267" r:id="rId11"/>
    <p:sldId id="268" r:id="rId12"/>
    <p:sldId id="269" r:id="rId13"/>
    <p:sldId id="271" r:id="rId14"/>
    <p:sldId id="273" r:id="rId15"/>
    <p:sldId id="274" r:id="rId16"/>
    <p:sldId id="272" r:id="rId17"/>
    <p:sldId id="275" r:id="rId18"/>
    <p:sldId id="2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Shaw" initials="RS" lastIdx="24" clrIdx="0">
    <p:extLst>
      <p:ext uri="{19B8F6BF-5375-455C-9EA6-DF929625EA0E}">
        <p15:presenceInfo xmlns:p15="http://schemas.microsoft.com/office/powerpoint/2012/main" userId="Robert Shaw" providerId="None"/>
      </p:ext>
    </p:extLst>
  </p:cmAuthor>
  <p:cmAuthor id="2" name="Larry Fabrey" initials="LF" lastIdx="23" clrIdx="1">
    <p:extLst>
      <p:ext uri="{19B8F6BF-5375-455C-9EA6-DF929625EA0E}">
        <p15:presenceInfo xmlns:p15="http://schemas.microsoft.com/office/powerpoint/2012/main" userId="09cb5e27dd12537a" providerId="Windows Live"/>
      </p:ext>
    </p:extLst>
  </p:cmAuthor>
  <p:cmAuthor id="3" name="DMF" initials="DMF" lastIdx="22" clrIdx="2">
    <p:extLst>
      <p:ext uri="{19B8F6BF-5375-455C-9EA6-DF929625EA0E}">
        <p15:presenceInfo xmlns:p15="http://schemas.microsoft.com/office/powerpoint/2012/main" userId="DMF" providerId="None"/>
      </p:ext>
    </p:extLst>
  </p:cmAuthor>
  <p:cmAuthor id="4" name="Anguish, Linda" initials="AL" lastIdx="1" clrIdx="3">
    <p:extLst>
      <p:ext uri="{19B8F6BF-5375-455C-9EA6-DF929625EA0E}">
        <p15:presenceInfo xmlns:p15="http://schemas.microsoft.com/office/powerpoint/2012/main" userId="S-1-5-21-1466045628-881665582-335421608-488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ED6"/>
    <a:srgbClr val="00BC70"/>
    <a:srgbClr val="032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9"/>
  </p:normalViewPr>
  <p:slideViewPr>
    <p:cSldViewPr snapToGrid="0" snapToObjects="1" showGuides="1">
      <p:cViewPr varScale="1">
        <p:scale>
          <a:sx n="65" d="100"/>
          <a:sy n="65" d="100"/>
        </p:scale>
        <p:origin x="700" y="40"/>
      </p:cViewPr>
      <p:guideLst>
        <p:guide orient="horz" pos="2160"/>
        <p:guide pos="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C9540-E06D-1A44-9D49-D564B1CB4E90}" type="datetimeFigureOut">
              <a:rPr lang="en-US" smtClean="0"/>
              <a:t>1/29/2021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E3522-3153-4D4D-A0B3-62CF766EB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367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01678-8CDF-E445-AF07-B882565CC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73380"/>
            <a:ext cx="9144000" cy="84365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BE3EC-FE84-F549-8F3E-1897641AC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955" y="2709111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80BC8-BF1B-784B-BB7C-B6EF766E5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612A0-3F4C-0549-A867-E81DC8A1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D1FD1E-0C4E-0D4E-B611-1D2529F56059}"/>
              </a:ext>
            </a:extLst>
          </p:cNvPr>
          <p:cNvSpPr/>
          <p:nvPr userDrawn="1"/>
        </p:nvSpPr>
        <p:spPr>
          <a:xfrm>
            <a:off x="800100" y="0"/>
            <a:ext cx="11391900" cy="637309"/>
          </a:xfrm>
          <a:prstGeom prst="rect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4E3EB7-D9CC-FC48-ACB5-0888650F914D}"/>
              </a:ext>
            </a:extLst>
          </p:cNvPr>
          <p:cNvSpPr/>
          <p:nvPr userDrawn="1"/>
        </p:nvSpPr>
        <p:spPr>
          <a:xfrm>
            <a:off x="1" y="0"/>
            <a:ext cx="457200" cy="637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036C5DC-6FF6-F24F-9694-A1B616185C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810" y="180543"/>
            <a:ext cx="5362575" cy="3317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03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" userDrawn="1">
          <p15:clr>
            <a:srgbClr val="FBAE40"/>
          </p15:clr>
        </p15:guide>
        <p15:guide id="2" orient="horz" pos="110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BF9AD-1B46-E342-AA83-4AED958A9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5" y="2702327"/>
            <a:ext cx="10515600" cy="258794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5BFCA-B6CB-FB4F-8ECA-7F0CD951E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7C15F-4B5B-2945-8715-90D606079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9B482A-43A0-4B4E-8A51-23E096B1A515}"/>
              </a:ext>
            </a:extLst>
          </p:cNvPr>
          <p:cNvSpPr/>
          <p:nvPr userDrawn="1"/>
        </p:nvSpPr>
        <p:spPr>
          <a:xfrm>
            <a:off x="800100" y="0"/>
            <a:ext cx="11391900" cy="637309"/>
          </a:xfrm>
          <a:prstGeom prst="rect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E19A12-867F-8F47-9FBF-6750E55E5194}"/>
              </a:ext>
            </a:extLst>
          </p:cNvPr>
          <p:cNvSpPr/>
          <p:nvPr userDrawn="1"/>
        </p:nvSpPr>
        <p:spPr>
          <a:xfrm>
            <a:off x="1" y="0"/>
            <a:ext cx="457200" cy="637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1D51CAE-ECBC-9E48-8BCC-1E7C8CE493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810" y="180543"/>
            <a:ext cx="5362575" cy="3317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4E6CD1-7118-8847-9AF1-E105679D48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73380"/>
            <a:ext cx="9144000" cy="84365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150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330D98-7D8E-9F4F-9119-7434F6EB5B42}"/>
              </a:ext>
            </a:extLst>
          </p:cNvPr>
          <p:cNvSpPr/>
          <p:nvPr userDrawn="1"/>
        </p:nvSpPr>
        <p:spPr>
          <a:xfrm>
            <a:off x="0" y="1981200"/>
            <a:ext cx="12192000" cy="396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9B9CA-C871-BD48-A2F9-57D1BEFC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49519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8F701-6273-314B-B5A6-B438769C3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2924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720D8-8ECB-5846-B8AB-009A97DA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7FCAC-DF8D-034F-BDB8-9F3CCEE1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7BCC7-AF52-1542-AEBD-3E9967FF79EB}"/>
              </a:ext>
            </a:extLst>
          </p:cNvPr>
          <p:cNvSpPr/>
          <p:nvPr userDrawn="1"/>
        </p:nvSpPr>
        <p:spPr>
          <a:xfrm>
            <a:off x="0" y="0"/>
            <a:ext cx="8714509" cy="16625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683CF7-3ED0-4246-BFA1-539877860832}"/>
              </a:ext>
            </a:extLst>
          </p:cNvPr>
          <p:cNvSpPr/>
          <p:nvPr userDrawn="1"/>
        </p:nvSpPr>
        <p:spPr>
          <a:xfrm>
            <a:off x="9088582" y="0"/>
            <a:ext cx="3131127" cy="16625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09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330D98-7D8E-9F4F-9119-7434F6EB5B42}"/>
              </a:ext>
            </a:extLst>
          </p:cNvPr>
          <p:cNvSpPr/>
          <p:nvPr userDrawn="1"/>
        </p:nvSpPr>
        <p:spPr>
          <a:xfrm>
            <a:off x="0" y="1981200"/>
            <a:ext cx="7703127" cy="396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9B9CA-C871-BD48-A2F9-57D1BEFC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49519"/>
            <a:ext cx="6067714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8F701-6273-314B-B5A6-B438769C3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2924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720D8-8ECB-5846-B8AB-009A97DA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7FCAC-DF8D-034F-BDB8-9F3CCEE1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97BCC7-AF52-1542-AEBD-3E9967FF79EB}"/>
              </a:ext>
            </a:extLst>
          </p:cNvPr>
          <p:cNvSpPr/>
          <p:nvPr userDrawn="1"/>
        </p:nvSpPr>
        <p:spPr>
          <a:xfrm>
            <a:off x="0" y="0"/>
            <a:ext cx="7703127" cy="16625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DA7D62-CF84-DE4E-B6AC-6D9E1E1919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21782" y="0"/>
            <a:ext cx="4170218" cy="5943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36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330D98-7D8E-9F4F-9119-7434F6EB5B42}"/>
              </a:ext>
            </a:extLst>
          </p:cNvPr>
          <p:cNvSpPr/>
          <p:nvPr userDrawn="1"/>
        </p:nvSpPr>
        <p:spPr>
          <a:xfrm>
            <a:off x="5292436" y="1981200"/>
            <a:ext cx="6899564" cy="3962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9B9CA-C871-BD48-A2F9-57D1BEFCD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086" y="1349519"/>
            <a:ext cx="5735205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8F701-6273-314B-B5A6-B438769C3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7086" y="4229244"/>
            <a:ext cx="577676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720D8-8ECB-5846-B8AB-009A97DA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7FCAC-DF8D-034F-BDB8-9F3CCEE10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683CF7-3ED0-4246-BFA1-539877860832}"/>
              </a:ext>
            </a:extLst>
          </p:cNvPr>
          <p:cNvSpPr/>
          <p:nvPr userDrawn="1"/>
        </p:nvSpPr>
        <p:spPr>
          <a:xfrm>
            <a:off x="5292436" y="0"/>
            <a:ext cx="6927273" cy="16625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EDC91C2-5110-8C42-A8F3-5FB348CBCA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987925" cy="5943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51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88FF5-833A-7D43-A995-445862C6B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79FB1-57AC-B140-A4F4-849F4382D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1C530A-919D-304C-9122-03E40B9A3C7C}"/>
              </a:ext>
            </a:extLst>
          </p:cNvPr>
          <p:cNvSpPr/>
          <p:nvPr userDrawn="1"/>
        </p:nvSpPr>
        <p:spPr>
          <a:xfrm>
            <a:off x="800100" y="0"/>
            <a:ext cx="11391900" cy="637309"/>
          </a:xfrm>
          <a:prstGeom prst="rect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AC0C99-14D5-2743-AE5B-92FE286E0124}"/>
              </a:ext>
            </a:extLst>
          </p:cNvPr>
          <p:cNvSpPr/>
          <p:nvPr userDrawn="1"/>
        </p:nvSpPr>
        <p:spPr>
          <a:xfrm>
            <a:off x="1" y="0"/>
            <a:ext cx="457200" cy="637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AFBA0E52-C928-ED44-8F0E-A3057BBB26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810" y="180543"/>
            <a:ext cx="5362575" cy="3317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304DBEF-2DA2-B04C-B965-CFAE0CD0A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5" y="2702327"/>
            <a:ext cx="10515600" cy="2587943"/>
          </a:xfrm>
        </p:spPr>
        <p:txBody>
          <a:bodyPr numCol="2"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99D1B62-CF80-444D-98D2-4B57CC98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73380"/>
            <a:ext cx="9144000" cy="84365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8156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EFC9A-4F28-7940-862E-0DAF00A79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708909"/>
            <a:ext cx="5157787" cy="619125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06A10-6D26-CF47-AB65-DB8534DF3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20895"/>
            <a:ext cx="5157787" cy="2768767"/>
          </a:xfrm>
        </p:spPr>
        <p:txBody>
          <a:bodyPr/>
          <a:lstStyle>
            <a:lvl1pPr>
              <a:defRPr sz="240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ADA77-02EA-134B-A6DF-8701230BF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708909"/>
            <a:ext cx="5183188" cy="619125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446F5C-CBE4-3B41-A1B6-157633AA0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0895"/>
            <a:ext cx="5183188" cy="2768767"/>
          </a:xfrm>
        </p:spPr>
        <p:txBody>
          <a:bodyPr/>
          <a:lstStyle>
            <a:lvl1pPr>
              <a:defRPr sz="240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09413C-527D-3745-A387-93CC08132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C6FA4B-103C-9448-9505-B4F31787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03B0EB-84B4-FC4C-8734-A2CB1BC4D6DA}"/>
              </a:ext>
            </a:extLst>
          </p:cNvPr>
          <p:cNvSpPr/>
          <p:nvPr userDrawn="1"/>
        </p:nvSpPr>
        <p:spPr>
          <a:xfrm>
            <a:off x="800100" y="0"/>
            <a:ext cx="11391900" cy="637309"/>
          </a:xfrm>
          <a:prstGeom prst="rect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B12229-A834-D642-81F4-5D3FBEAAF229}"/>
              </a:ext>
            </a:extLst>
          </p:cNvPr>
          <p:cNvSpPr/>
          <p:nvPr userDrawn="1"/>
        </p:nvSpPr>
        <p:spPr>
          <a:xfrm>
            <a:off x="1" y="0"/>
            <a:ext cx="457200" cy="637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2EDB16-E743-DE44-B3BC-3845970207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810" y="180543"/>
            <a:ext cx="5362575" cy="3317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AF20324-165B-5144-A532-EC053BC64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73380"/>
            <a:ext cx="9144000" cy="84365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406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9A22C25-1CCB-674A-9C6C-D967898F72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01345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774267-5129-264E-8CAB-AA31C0853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843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15C851-4891-6D41-93C7-F1E216EE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84E30-D42D-D24D-8D07-A108FAE96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21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512598-A7AB-3245-B762-9420F424A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0D6FC-E80A-4841-9206-F39D09F0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1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92607-7324-7648-B3CB-7B1855290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8021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E459F-2AC6-5A48-AEDD-242FF9940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8AFCA-DBCF-C045-B34F-368071A42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8990"/>
            <a:ext cx="3932237" cy="25199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8ABBA-7A54-6444-91D1-B12049839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DE2B2-EEC4-3947-90A2-03FFA00F3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C6E262-64AC-434E-B551-71F7E2E8073B}"/>
              </a:ext>
            </a:extLst>
          </p:cNvPr>
          <p:cNvSpPr/>
          <p:nvPr userDrawn="1"/>
        </p:nvSpPr>
        <p:spPr>
          <a:xfrm>
            <a:off x="800100" y="0"/>
            <a:ext cx="11391900" cy="637309"/>
          </a:xfrm>
          <a:prstGeom prst="rect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88ED1-47F9-964C-B0D9-27E92F6C383D}"/>
              </a:ext>
            </a:extLst>
          </p:cNvPr>
          <p:cNvSpPr/>
          <p:nvPr userDrawn="1"/>
        </p:nvSpPr>
        <p:spPr>
          <a:xfrm>
            <a:off x="1" y="0"/>
            <a:ext cx="457200" cy="637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1749B366-E49C-DD49-A650-678241B0EA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810" y="180543"/>
            <a:ext cx="5362575" cy="3317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3317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5943D4-1E4A-134A-8099-25AF4E330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765811"/>
            <a:ext cx="6172200" cy="5095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6EBDE-E887-5844-A840-EE2B6ECD7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A8BA3-68DB-0A40-B746-59638B73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2867E7-8804-6F43-9BFC-837F75EEF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8021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F3FD894-44A6-2D43-9280-0A98A42B6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48990"/>
            <a:ext cx="3932237" cy="251999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6836B5-A3A9-1B45-909C-AD84B131FD60}"/>
              </a:ext>
            </a:extLst>
          </p:cNvPr>
          <p:cNvSpPr/>
          <p:nvPr userDrawn="1"/>
        </p:nvSpPr>
        <p:spPr>
          <a:xfrm>
            <a:off x="800100" y="0"/>
            <a:ext cx="11391900" cy="637309"/>
          </a:xfrm>
          <a:prstGeom prst="rect">
            <a:avLst/>
          </a:prstGeom>
          <a:solidFill>
            <a:schemeClr val="accent5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6AEB81-3916-6847-A564-EE989071BE00}"/>
              </a:ext>
            </a:extLst>
          </p:cNvPr>
          <p:cNvSpPr/>
          <p:nvPr userDrawn="1"/>
        </p:nvSpPr>
        <p:spPr>
          <a:xfrm>
            <a:off x="1" y="0"/>
            <a:ext cx="457200" cy="637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B4B332A-83C3-384C-A0C4-020BA3C0C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810" y="180543"/>
            <a:ext cx="5362575" cy="3317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001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FA2481-D5BE-2643-853A-E331059B6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F76DF-AF00-4B4C-A068-7B7185F71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07650-59B6-774B-BF8A-58B4E24491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3321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en-US" dirty="0" err="1"/>
              <a:t>credentialingexcellence.org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72E56-37FF-5E4F-8F3A-C868F6484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7070" y="6356350"/>
            <a:ext cx="5067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5"/>
                </a:solidFill>
              </a:defRPr>
            </a:lvl1pPr>
          </a:lstStyle>
          <a:p>
            <a:fld id="{BDB56F39-0D4F-FF43-B26D-4D2D0DCA94E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D650DD-1DF8-4945-8CAA-ADD3C36524E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32378" y="6167602"/>
            <a:ext cx="2192839" cy="5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8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8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BA49C6-2326-C042-81A6-4400B7A35E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659766-A29F-1C47-B7B6-16223BAF5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794" y="2307770"/>
            <a:ext cx="6972663" cy="194278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Supplemental Resource for NCCA Standards Revision Public Comment Period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D40BE7-92B6-1042-9CF4-719A59B4BF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822" y="4313601"/>
            <a:ext cx="9144000" cy="563199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January 2021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5980C5C-F9F3-A247-98D9-128875033C5F}"/>
              </a:ext>
            </a:extLst>
          </p:cNvPr>
          <p:cNvSpPr txBox="1">
            <a:spLocks/>
          </p:cNvSpPr>
          <p:nvPr/>
        </p:nvSpPr>
        <p:spPr>
          <a:xfrm>
            <a:off x="647336" y="6139543"/>
            <a:ext cx="4911634" cy="36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>
                <a:solidFill>
                  <a:schemeClr val="accent5"/>
                </a:solidFill>
              </a:rPr>
              <a:t>Community. Competence. Credibility.</a:t>
            </a:r>
            <a:endParaRPr lang="en-US" sz="1800" dirty="0">
              <a:solidFill>
                <a:schemeClr val="accent5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64BDE9-5E32-6546-9D25-D97A8C9B8647}"/>
              </a:ext>
            </a:extLst>
          </p:cNvPr>
          <p:cNvSpPr txBox="1">
            <a:spLocks/>
          </p:cNvSpPr>
          <p:nvPr/>
        </p:nvSpPr>
        <p:spPr>
          <a:xfrm>
            <a:off x="6854372" y="6139543"/>
            <a:ext cx="4911634" cy="36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800" dirty="0" err="1">
                <a:solidFill>
                  <a:schemeClr val="accent5"/>
                </a:solidFill>
              </a:rPr>
              <a:t>credentialingexcellence.org</a:t>
            </a:r>
            <a:endParaRPr lang="en-US" sz="1800" dirty="0">
              <a:solidFill>
                <a:schemeClr val="accent5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75" y="136740"/>
            <a:ext cx="2171995" cy="217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43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84B13D-8689-AA45-BC62-72AB8593A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973" y="1750787"/>
            <a:ext cx="5157787" cy="619125"/>
          </a:xfrm>
        </p:spPr>
        <p:txBody>
          <a:bodyPr/>
          <a:lstStyle/>
          <a:p>
            <a:r>
              <a:rPr lang="en-US" dirty="0"/>
              <a:t>Essential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92536-E52F-D24F-A16E-9CAD230B7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488864"/>
            <a:ext cx="5157787" cy="343354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Separated </a:t>
            </a:r>
            <a:r>
              <a:rPr lang="en-US" dirty="0"/>
              <a:t>the requirements into individual essential elements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Essential Element B: Eliminated the statement “</a:t>
            </a:r>
            <a:r>
              <a:rPr lang="en-US" i="1" dirty="0" smtClean="0"/>
              <a:t>The </a:t>
            </a:r>
            <a:r>
              <a:rPr lang="en-US" i="1" dirty="0"/>
              <a:t>certification program must provide the rationale for the appropriateness of its </a:t>
            </a:r>
            <a:r>
              <a:rPr lang="en-US" i="1" dirty="0" smtClean="0"/>
              <a:t>requirements</a:t>
            </a:r>
            <a:r>
              <a:rPr lang="en-US" dirty="0" smtClean="0"/>
              <a:t>” as it is redundant with Standard 7, essential element B. </a:t>
            </a:r>
            <a:endParaRPr lang="en-US" dirty="0"/>
          </a:p>
          <a:p>
            <a:r>
              <a:rPr lang="en-US" dirty="0"/>
              <a:t>Essential Element </a:t>
            </a:r>
            <a:r>
              <a:rPr lang="en-US" dirty="0" smtClean="0"/>
              <a:t>C: When </a:t>
            </a:r>
            <a:r>
              <a:rPr lang="en-US" dirty="0"/>
              <a:t>the public description makes it appear that different groups achieve the same credential or designation, </a:t>
            </a:r>
            <a:r>
              <a:rPr lang="en-US" dirty="0" smtClean="0"/>
              <a:t>this essential element </a:t>
            </a:r>
            <a:r>
              <a:rPr lang="en-US" dirty="0"/>
              <a:t>expects the program to provide a rationale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EA97-158B-6A45-B827-36E9C49D0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385" y="1748840"/>
            <a:ext cx="5183188" cy="619125"/>
          </a:xfrm>
        </p:spPr>
        <p:txBody>
          <a:bodyPr/>
          <a:lstStyle/>
          <a:p>
            <a:r>
              <a:rPr lang="en-US" dirty="0"/>
              <a:t>Commentary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3BCBDA-9928-C740-87BC-C7F43E397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2" y="2858257"/>
            <a:ext cx="5183188" cy="29095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Commentary 2 added to expand on Essential Element C and provide definitions for the terms “credential” and “designation” as referenced in the essential elements.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33811-95BC-774B-B69C-954E62E2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592CF-C6FC-ED4F-9EEE-D9B5AE41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2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99DC1D-2593-3C43-A8E1-F57AED402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6340600-1452-A145-9627-42510D196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512" y="961443"/>
            <a:ext cx="9144000" cy="843655"/>
          </a:xfrm>
        </p:spPr>
        <p:txBody>
          <a:bodyPr>
            <a:normAutofit/>
          </a:bodyPr>
          <a:lstStyle/>
          <a:p>
            <a:r>
              <a:rPr lang="en-US" sz="3600" dirty="0"/>
              <a:t>Standard 1</a:t>
            </a:r>
          </a:p>
        </p:txBody>
      </p:sp>
    </p:spTree>
    <p:extLst>
      <p:ext uri="{BB962C8B-B14F-4D97-AF65-F5344CB8AC3E}">
        <p14:creationId xmlns:p14="http://schemas.microsoft.com/office/powerpoint/2010/main" val="37113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Minor revisions that clarify the intended </a:t>
            </a:r>
            <a:r>
              <a:rPr lang="en-US" dirty="0" smtClean="0"/>
              <a:t>meaning</a:t>
            </a:r>
          </a:p>
          <a:p>
            <a:r>
              <a:rPr lang="en-US" dirty="0"/>
              <a:t>Examples added to commentary 5 that recognize dual uses of 'undue influence' in the standards.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BF11-9978-764F-9699-DA7C3E87E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Standard 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3A26-71DE-1745-91CF-4E9D7958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36DF1-906E-6945-84A6-A40F9C3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89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9D04E-26A5-A647-92CD-13ED1960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BF776-A953-9D49-A4C8-7FF4AC4B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79FCE1-F855-7642-B016-4B86E9DA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61076"/>
            <a:ext cx="3932237" cy="1600200"/>
          </a:xfrm>
        </p:spPr>
        <p:txBody>
          <a:bodyPr/>
          <a:lstStyle/>
          <a:p>
            <a:r>
              <a:rPr lang="en-US" sz="3600" dirty="0">
                <a:solidFill>
                  <a:srgbClr val="00BED6"/>
                </a:solidFill>
              </a:rPr>
              <a:t>Standard</a:t>
            </a:r>
            <a:r>
              <a:rPr lang="en-US" dirty="0">
                <a:solidFill>
                  <a:srgbClr val="00BED6"/>
                </a:solidFill>
              </a:rPr>
              <a:t> 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B343FE-CDBF-D94C-A034-0C8EFDF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49526"/>
            <a:ext cx="5371864" cy="301946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Replaced the term “eligibility requirements” with “eligibility criteria” for consistency with the I.C.E. Terminology document.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Commentary 1 and 2 expanded to clarify how programs may maintain adequate impartiality and firewalls between education and certification.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32D304-893F-F944-9F7A-9908A30F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1" r="686"/>
          <a:stretch/>
        </p:blipFill>
        <p:spPr>
          <a:xfrm>
            <a:off x="6211652" y="891735"/>
            <a:ext cx="5420368" cy="18478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639252" y="3179135"/>
            <a:ext cx="3992768" cy="2689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8497447-C2CF-764C-845E-CB87E247F0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8280" t="933" b="2268"/>
          <a:stretch/>
        </p:blipFill>
        <p:spPr>
          <a:xfrm>
            <a:off x="5183188" y="928913"/>
            <a:ext cx="7008812" cy="4932137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9D04E-26A5-A647-92CD-13ED1960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BF776-A953-9D49-A4C8-7FF4AC4B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79FCE1-F855-7642-B016-4B86E9DA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80210"/>
            <a:ext cx="3932237" cy="104172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ED6"/>
                </a:solidFill>
              </a:rPr>
              <a:t>Standard 5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B343FE-CDBF-D94C-A034-0C8EFDF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87749"/>
            <a:ext cx="3932237" cy="2881239"/>
          </a:xfrm>
        </p:spPr>
        <p:txBody>
          <a:bodyPr>
            <a:normAutofit/>
          </a:bodyPr>
          <a:lstStyle/>
          <a:p>
            <a:r>
              <a:rPr lang="en-US" sz="2400" dirty="0"/>
              <a:t>Only this standard had existed without a general opening statement, so one was added that is consistent with the two essential elements.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32D304-893F-F944-9F7A-9908A30F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</p:spTree>
    <p:extLst>
      <p:ext uri="{BB962C8B-B14F-4D97-AF65-F5344CB8AC3E}">
        <p14:creationId xmlns:p14="http://schemas.microsoft.com/office/powerpoint/2010/main" val="4172828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84B13D-8689-AA45-BC62-72AB8593A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56832"/>
            <a:ext cx="5157787" cy="619125"/>
          </a:xfrm>
        </p:spPr>
        <p:txBody>
          <a:bodyPr/>
          <a:lstStyle/>
          <a:p>
            <a:r>
              <a:rPr lang="en-US" dirty="0"/>
              <a:t>Standard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92536-E52F-D24F-A16E-9CAD230B7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105154"/>
            <a:ext cx="3455764" cy="2768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Revised the use of the term “published” to “publicly available” to align the standard statement to the essential elements.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EA97-158B-6A45-B827-36E9C49D0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26759" y="2356832"/>
            <a:ext cx="3083864" cy="619125"/>
          </a:xfrm>
        </p:spPr>
        <p:txBody>
          <a:bodyPr/>
          <a:lstStyle/>
          <a:p>
            <a:r>
              <a:rPr lang="en-US" dirty="0"/>
              <a:t>Essential Elements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3BCBDA-9928-C740-87BC-C7F43E397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26759" y="3105154"/>
            <a:ext cx="2727251" cy="27687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Simplified statements and revised to include reference to disciplinary actions and appeals, currently mentioned in commentary.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33811-95BC-774B-B69C-954E62E2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592CF-C6FC-ED4F-9EEE-D9B5AE41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6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99DC1D-2593-3C43-A8E1-F57AED402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6340600-1452-A145-9627-42510D196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518199"/>
            <a:ext cx="9144000" cy="843655"/>
          </a:xfrm>
        </p:spPr>
        <p:txBody>
          <a:bodyPr>
            <a:normAutofit/>
          </a:bodyPr>
          <a:lstStyle/>
          <a:p>
            <a:r>
              <a:rPr lang="en-US" sz="3600" dirty="0"/>
              <a:t>Standard 6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D40EA97-158B-6A45-B827-36E9C49D05E9}"/>
              </a:ext>
            </a:extLst>
          </p:cNvPr>
          <p:cNvSpPr txBox="1">
            <a:spLocks/>
          </p:cNvSpPr>
          <p:nvPr/>
        </p:nvSpPr>
        <p:spPr>
          <a:xfrm>
            <a:off x="8324836" y="2356831"/>
            <a:ext cx="3083864" cy="61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Commentary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03BCBDA-9928-C740-87BC-C7F43E397000}"/>
              </a:ext>
            </a:extLst>
          </p:cNvPr>
          <p:cNvSpPr txBox="1">
            <a:spLocks/>
          </p:cNvSpPr>
          <p:nvPr/>
        </p:nvSpPr>
        <p:spPr>
          <a:xfrm>
            <a:off x="8324836" y="3104165"/>
            <a:ext cx="2727251" cy="27687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Commentary 6 added to expand upon essential element A. </a:t>
            </a:r>
          </a:p>
          <a:p>
            <a:r>
              <a:rPr lang="en-US" dirty="0"/>
              <a:t>Commentary 7 is a reference from standard 18; moved here for better alignment. </a:t>
            </a:r>
          </a:p>
        </p:txBody>
      </p:sp>
    </p:spTree>
    <p:extLst>
      <p:ext uri="{BB962C8B-B14F-4D97-AF65-F5344CB8AC3E}">
        <p14:creationId xmlns:p14="http://schemas.microsoft.com/office/powerpoint/2010/main" val="1871191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9D04E-26A5-A647-92CD-13ED1960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BF776-A953-9D49-A4C8-7FF4AC4B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79FCE1-F855-7642-B016-4B86E9DA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9168"/>
            <a:ext cx="3932237" cy="86097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ED6"/>
                </a:solidFill>
              </a:rPr>
              <a:t>Standard 7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B343FE-CDBF-D94C-A034-0C8EFDF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02958"/>
            <a:ext cx="5371864" cy="346603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Replaced the term “eligibility requirements” with “eligibility criteria” for consistency with the I.C.E. Terminology document.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Essential Element D: </a:t>
            </a:r>
            <a:r>
              <a:rPr lang="en-US" sz="2000" dirty="0"/>
              <a:t>revised to clarify requirements of the rationale.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Commentary 6: </a:t>
            </a:r>
            <a:r>
              <a:rPr lang="en-US" sz="2000" dirty="0"/>
              <a:t>added to address retesting policies that may apply to various examination administration scenarios.</a:t>
            </a:r>
            <a:endParaRPr lang="en-US" sz="2000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32D304-893F-F944-9F7A-9908A30F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" r="686"/>
          <a:stretch/>
        </p:blipFill>
        <p:spPr>
          <a:xfrm>
            <a:off x="6211652" y="891735"/>
            <a:ext cx="5420368" cy="18478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39252" y="3179135"/>
            <a:ext cx="3992768" cy="2689853"/>
          </a:xfrm>
          <a:prstGeom prst="rect">
            <a:avLst/>
          </a:prstGeom>
          <a:solidFill>
            <a:srgbClr val="00BC70"/>
          </a:solidFill>
          <a:ln>
            <a:solidFill>
              <a:srgbClr val="00BC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07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9D04E-26A5-A647-92CD-13ED1960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BF776-A953-9D49-A4C8-7FF4AC4B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79FCE1-F855-7642-B016-4B86E9DA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80210"/>
            <a:ext cx="3932237" cy="111615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ED6"/>
                </a:solidFill>
              </a:rPr>
              <a:t>Standard 8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B343FE-CDBF-D94C-A034-0C8EFDF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5340"/>
            <a:ext cx="4834337" cy="2753648"/>
          </a:xfrm>
        </p:spPr>
        <p:txBody>
          <a:bodyPr>
            <a:normAutofit/>
          </a:bodyPr>
          <a:lstStyle/>
          <a:p>
            <a:r>
              <a:rPr lang="en-US" sz="2400" dirty="0"/>
              <a:t>Revised to clarify expectations of a program if they grant reciprocal certification(s).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32D304-893F-F944-9F7A-9908A30F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" r="686"/>
          <a:stretch/>
        </p:blipFill>
        <p:spPr>
          <a:xfrm>
            <a:off x="6211652" y="891735"/>
            <a:ext cx="5420368" cy="18478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639252" y="3179135"/>
            <a:ext cx="3992768" cy="2689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5" y="1750170"/>
            <a:ext cx="10515600" cy="12742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Reordered the commentary. No revisions to text.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BF11-9978-764F-9699-DA7C3E87E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635" y="861898"/>
            <a:ext cx="9144000" cy="843655"/>
          </a:xfrm>
        </p:spPr>
        <p:txBody>
          <a:bodyPr/>
          <a:lstStyle/>
          <a:p>
            <a:r>
              <a:rPr lang="en-US" sz="3600" dirty="0"/>
              <a:t>Standard 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3A26-71DE-1745-91CF-4E9D7958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36DF1-906E-6945-84A6-A40F9C3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9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 txBox="1">
            <a:spLocks/>
          </p:cNvSpPr>
          <p:nvPr/>
        </p:nvSpPr>
        <p:spPr>
          <a:xfrm>
            <a:off x="827810" y="2258448"/>
            <a:ext cx="9144000" cy="8436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Standard 10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 txBox="1">
            <a:spLocks/>
          </p:cNvSpPr>
          <p:nvPr/>
        </p:nvSpPr>
        <p:spPr>
          <a:xfrm>
            <a:off x="838200" y="3132655"/>
            <a:ext cx="10515600" cy="1274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Defined abbreviation of SME. No revisions to text.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 txBox="1">
            <a:spLocks/>
          </p:cNvSpPr>
          <p:nvPr/>
        </p:nvSpPr>
        <p:spPr>
          <a:xfrm>
            <a:off x="796635" y="4631970"/>
            <a:ext cx="10515600" cy="1274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Grammatical revision for readability</a:t>
            </a:r>
          </a:p>
          <a:p>
            <a:r>
              <a:rPr lang="en-US" dirty="0"/>
              <a:t>Use of term “revision” for congruence with standard statement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 txBox="1">
            <a:spLocks/>
          </p:cNvSpPr>
          <p:nvPr/>
        </p:nvSpPr>
        <p:spPr>
          <a:xfrm>
            <a:off x="838200" y="3697755"/>
            <a:ext cx="9144000" cy="8436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Standard 11</a:t>
            </a:r>
          </a:p>
        </p:txBody>
      </p:sp>
    </p:spTree>
    <p:extLst>
      <p:ext uri="{BB962C8B-B14F-4D97-AF65-F5344CB8AC3E}">
        <p14:creationId xmlns:p14="http://schemas.microsoft.com/office/powerpoint/2010/main" val="965902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84B13D-8689-AA45-BC62-72AB8593A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92536-E52F-D24F-A16E-9CAD230B7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420895"/>
            <a:ext cx="3455764" cy="2768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Revised to include additional examples of examination related activities.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EA97-158B-6A45-B827-36E9C49D0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26759" y="2708909"/>
            <a:ext cx="3083864" cy="619125"/>
          </a:xfrm>
        </p:spPr>
        <p:txBody>
          <a:bodyPr/>
          <a:lstStyle/>
          <a:p>
            <a:r>
              <a:rPr lang="en-US" dirty="0"/>
              <a:t>Essential Elements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3BCBDA-9928-C740-87BC-C7F43E397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26759" y="3420895"/>
            <a:ext cx="2727251" cy="2768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Essential elements A and B reorganized to streamline for accreditation process.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33811-95BC-774B-B69C-954E62E2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592CF-C6FC-ED4F-9EEE-D9B5AE41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10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99DC1D-2593-3C43-A8E1-F57AED402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6340600-1452-A145-9627-42510D1960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Standard 13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D40EA97-158B-6A45-B827-36E9C49D05E9}"/>
              </a:ext>
            </a:extLst>
          </p:cNvPr>
          <p:cNvSpPr txBox="1">
            <a:spLocks/>
          </p:cNvSpPr>
          <p:nvPr/>
        </p:nvSpPr>
        <p:spPr>
          <a:xfrm>
            <a:off x="8324836" y="2685250"/>
            <a:ext cx="3083864" cy="61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Commentary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03BCBDA-9928-C740-87BC-C7F43E397000}"/>
              </a:ext>
            </a:extLst>
          </p:cNvPr>
          <p:cNvSpPr txBox="1">
            <a:spLocks/>
          </p:cNvSpPr>
          <p:nvPr/>
        </p:nvSpPr>
        <p:spPr>
          <a:xfrm>
            <a:off x="8324836" y="3374818"/>
            <a:ext cx="2727251" cy="2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Commentary 3 expanded to include more information regarding SME qualifications. </a:t>
            </a:r>
          </a:p>
        </p:txBody>
      </p:sp>
    </p:spTree>
    <p:extLst>
      <p:ext uri="{BB962C8B-B14F-4D97-AF65-F5344CB8AC3E}">
        <p14:creationId xmlns:p14="http://schemas.microsoft.com/office/powerpoint/2010/main" val="592027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9D04E-26A5-A647-92CD-13ED19602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BF776-A953-9D49-A4C8-7FF4AC4B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79FCE1-F855-7642-B016-4B86E9DA2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810" y="1031360"/>
            <a:ext cx="3932237" cy="110578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BED6"/>
                </a:solidFill>
              </a:rPr>
              <a:t>Standard 14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B343FE-CDBF-D94C-A034-0C8EFDF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04859"/>
            <a:ext cx="5076562" cy="334907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term “</a:t>
            </a:r>
            <a:r>
              <a:rPr lang="en-US" sz="2400" dirty="0" smtClean="0"/>
              <a:t>job-related </a:t>
            </a:r>
            <a:r>
              <a:rPr lang="en-US" sz="2400" dirty="0"/>
              <a:t>elements” replaced terms such as domains, tasks, competencies, or knowledge, skills, and abilities throughout the standards.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Commentary revised to address diversity and </a:t>
            </a:r>
            <a:r>
              <a:rPr lang="en-US" sz="2400" dirty="0" smtClean="0"/>
              <a:t>documentation </a:t>
            </a:r>
            <a:r>
              <a:rPr lang="en-US" sz="2400" dirty="0"/>
              <a:t>of characteristics and representativeness of panel respondents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32D304-893F-F944-9F7A-9908A30FE9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" r="686"/>
          <a:stretch/>
        </p:blipFill>
        <p:spPr>
          <a:xfrm>
            <a:off x="6211652" y="891735"/>
            <a:ext cx="5420368" cy="1847850"/>
          </a:xfrm>
          <a:prstGeom prst="rect">
            <a:avLst/>
          </a:prstGeom>
          <a:solidFill>
            <a:srgbClr val="00BC70"/>
          </a:solidFill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7639252" y="3179135"/>
            <a:ext cx="3992768" cy="2689853"/>
          </a:xfrm>
          <a:prstGeom prst="rect">
            <a:avLst/>
          </a:prstGeom>
          <a:solidFill>
            <a:srgbClr val="00BC70"/>
          </a:solidFill>
          <a:ln>
            <a:solidFill>
              <a:srgbClr val="00BC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55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33811-95BC-774B-B69C-954E62E2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592CF-C6FC-ED4F-9EEE-D9B5AE41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12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99DC1D-2593-3C43-A8E1-F57AED402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graphicFrame>
        <p:nvGraphicFramePr>
          <p:cNvPr id="17" name="Content Placeholder 10">
            <a:extLst>
              <a:ext uri="{FF2B5EF4-FFF2-40B4-BE49-F238E27FC236}">
                <a16:creationId xmlns:a16="http://schemas.microsoft.com/office/drawing/2014/main" id="{AEA6C2D3-DFE0-4715-83A1-232934C272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377558"/>
              </p:ext>
            </p:extLst>
          </p:nvPr>
        </p:nvGraphicFramePr>
        <p:xfrm>
          <a:off x="117613" y="2156006"/>
          <a:ext cx="11797747" cy="3799588"/>
        </p:xfrm>
        <a:graphic>
          <a:graphicData uri="http://schemas.openxmlformats.org/drawingml/2006/table">
            <a:tbl>
              <a:tblPr/>
              <a:tblGrid>
                <a:gridCol w="566291">
                  <a:extLst>
                    <a:ext uri="{9D8B030D-6E8A-4147-A177-3AD203B41FA5}">
                      <a16:colId xmlns:a16="http://schemas.microsoft.com/office/drawing/2014/main" val="2178330349"/>
                    </a:ext>
                  </a:extLst>
                </a:gridCol>
                <a:gridCol w="3359997">
                  <a:extLst>
                    <a:ext uri="{9D8B030D-6E8A-4147-A177-3AD203B41FA5}">
                      <a16:colId xmlns:a16="http://schemas.microsoft.com/office/drawing/2014/main" val="1377825610"/>
                    </a:ext>
                  </a:extLst>
                </a:gridCol>
                <a:gridCol w="566291">
                  <a:extLst>
                    <a:ext uri="{9D8B030D-6E8A-4147-A177-3AD203B41FA5}">
                      <a16:colId xmlns:a16="http://schemas.microsoft.com/office/drawing/2014/main" val="2911300826"/>
                    </a:ext>
                  </a:extLst>
                </a:gridCol>
                <a:gridCol w="4417077">
                  <a:extLst>
                    <a:ext uri="{9D8B030D-6E8A-4147-A177-3AD203B41FA5}">
                      <a16:colId xmlns:a16="http://schemas.microsoft.com/office/drawing/2014/main" val="3950393576"/>
                    </a:ext>
                  </a:extLst>
                </a:gridCol>
                <a:gridCol w="566291">
                  <a:extLst>
                    <a:ext uri="{9D8B030D-6E8A-4147-A177-3AD203B41FA5}">
                      <a16:colId xmlns:a16="http://schemas.microsoft.com/office/drawing/2014/main" val="2785568666"/>
                    </a:ext>
                  </a:extLst>
                </a:gridCol>
                <a:gridCol w="547416">
                  <a:extLst>
                    <a:ext uri="{9D8B030D-6E8A-4147-A177-3AD203B41FA5}">
                      <a16:colId xmlns:a16="http://schemas.microsoft.com/office/drawing/2014/main" val="1067711550"/>
                    </a:ext>
                  </a:extLst>
                </a:gridCol>
                <a:gridCol w="547416">
                  <a:extLst>
                    <a:ext uri="{9D8B030D-6E8A-4147-A177-3AD203B41FA5}">
                      <a16:colId xmlns:a16="http://schemas.microsoft.com/office/drawing/2014/main" val="3879320708"/>
                    </a:ext>
                  </a:extLst>
                </a:gridCol>
                <a:gridCol w="566291">
                  <a:extLst>
                    <a:ext uri="{9D8B030D-6E8A-4147-A177-3AD203B41FA5}">
                      <a16:colId xmlns:a16="http://schemas.microsoft.com/office/drawing/2014/main" val="3564620604"/>
                    </a:ext>
                  </a:extLst>
                </a:gridCol>
                <a:gridCol w="622122">
                  <a:extLst>
                    <a:ext uri="{9D8B030D-6E8A-4147-A177-3AD203B41FA5}">
                      <a16:colId xmlns:a16="http://schemas.microsoft.com/office/drawing/2014/main" val="1950764041"/>
                    </a:ext>
                  </a:extLst>
                </a:gridCol>
                <a:gridCol w="38555">
                  <a:extLst>
                    <a:ext uri="{9D8B030D-6E8A-4147-A177-3AD203B41FA5}">
                      <a16:colId xmlns:a16="http://schemas.microsoft.com/office/drawing/2014/main" val="2902784632"/>
                    </a:ext>
                  </a:extLst>
                </a:gridCol>
              </a:tblGrid>
              <a:tr h="55671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Standards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Revisions from the Main Committee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Crosswalk to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Essential Elements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88808"/>
                  </a:ext>
                </a:extLst>
              </a:tr>
              <a:tr h="602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Development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Content Development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243366"/>
                  </a:ext>
                </a:extLst>
              </a:tr>
              <a:tr h="533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Standard Setting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Setting and Maintaining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Passing Standards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067637"/>
                  </a:ext>
                </a:extLst>
              </a:tr>
              <a:tr h="522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Administration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Administration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537142"/>
                  </a:ext>
                </a:extLst>
              </a:tr>
              <a:tr h="4885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Scoring and Score Reporting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Score Reporting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7734"/>
                  </a:ext>
                </a:extLst>
              </a:tr>
              <a:tr h="4885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Reliability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Evaluation of Items and Examinations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007712"/>
                  </a:ext>
                </a:extLst>
              </a:tr>
              <a:tr h="4658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2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Score Equating 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180975"/>
                  </a:ext>
                </a:extLst>
              </a:tr>
            </a:tbl>
          </a:graphicData>
        </a:graphic>
      </p:graphicFrame>
      <p:sp>
        <p:nvSpPr>
          <p:cNvPr id="18" name="Title 8">
            <a:extLst>
              <a:ext uri="{FF2B5EF4-FFF2-40B4-BE49-F238E27FC236}">
                <a16:creationId xmlns:a16="http://schemas.microsoft.com/office/drawing/2014/main" id="{56340600-1452-A145-9627-42510D196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672" y="948733"/>
            <a:ext cx="9144000" cy="843655"/>
          </a:xfrm>
        </p:spPr>
        <p:txBody>
          <a:bodyPr/>
          <a:lstStyle/>
          <a:p>
            <a:r>
              <a:rPr lang="en-US" dirty="0"/>
              <a:t>Reorganization of Standards 16-21</a:t>
            </a:r>
          </a:p>
        </p:txBody>
      </p:sp>
    </p:spTree>
    <p:extLst>
      <p:ext uri="{BB962C8B-B14F-4D97-AF65-F5344CB8AC3E}">
        <p14:creationId xmlns:p14="http://schemas.microsoft.com/office/powerpoint/2010/main" val="2987891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33811-95BC-774B-B69C-954E62E2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592CF-C6FC-ED4F-9EEE-D9B5AE410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13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99DC1D-2593-3C43-A8E1-F57AED4028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graphicFrame>
        <p:nvGraphicFramePr>
          <p:cNvPr id="17" name="Content Placeholder 10">
            <a:extLst>
              <a:ext uri="{FF2B5EF4-FFF2-40B4-BE49-F238E27FC236}">
                <a16:creationId xmlns:a16="http://schemas.microsoft.com/office/drawing/2014/main" id="{AEA6C2D3-DFE0-4715-83A1-232934C272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210001"/>
              </p:ext>
            </p:extLst>
          </p:nvPr>
        </p:nvGraphicFramePr>
        <p:xfrm>
          <a:off x="1574464" y="639902"/>
          <a:ext cx="8877552" cy="2482736"/>
        </p:xfrm>
        <a:graphic>
          <a:graphicData uri="http://schemas.openxmlformats.org/drawingml/2006/table">
            <a:tbl>
              <a:tblPr/>
              <a:tblGrid>
                <a:gridCol w="429949">
                  <a:extLst>
                    <a:ext uri="{9D8B030D-6E8A-4147-A177-3AD203B41FA5}">
                      <a16:colId xmlns:a16="http://schemas.microsoft.com/office/drawing/2014/main" val="2911300826"/>
                    </a:ext>
                  </a:extLst>
                </a:gridCol>
                <a:gridCol w="4517500">
                  <a:extLst>
                    <a:ext uri="{9D8B030D-6E8A-4147-A177-3AD203B41FA5}">
                      <a16:colId xmlns:a16="http://schemas.microsoft.com/office/drawing/2014/main" val="3950393576"/>
                    </a:ext>
                  </a:extLst>
                </a:gridCol>
                <a:gridCol w="793287">
                  <a:extLst>
                    <a:ext uri="{9D8B030D-6E8A-4147-A177-3AD203B41FA5}">
                      <a16:colId xmlns:a16="http://schemas.microsoft.com/office/drawing/2014/main" val="2785568666"/>
                    </a:ext>
                  </a:extLst>
                </a:gridCol>
                <a:gridCol w="647952">
                  <a:extLst>
                    <a:ext uri="{9D8B030D-6E8A-4147-A177-3AD203B41FA5}">
                      <a16:colId xmlns:a16="http://schemas.microsoft.com/office/drawing/2014/main" val="1067711550"/>
                    </a:ext>
                  </a:extLst>
                </a:gridCol>
                <a:gridCol w="696398">
                  <a:extLst>
                    <a:ext uri="{9D8B030D-6E8A-4147-A177-3AD203B41FA5}">
                      <a16:colId xmlns:a16="http://schemas.microsoft.com/office/drawing/2014/main" val="3879320708"/>
                    </a:ext>
                  </a:extLst>
                </a:gridCol>
                <a:gridCol w="756953">
                  <a:extLst>
                    <a:ext uri="{9D8B030D-6E8A-4147-A177-3AD203B41FA5}">
                      <a16:colId xmlns:a16="http://schemas.microsoft.com/office/drawing/2014/main" val="3564620604"/>
                    </a:ext>
                  </a:extLst>
                </a:gridCol>
                <a:gridCol w="1035513">
                  <a:extLst>
                    <a:ext uri="{9D8B030D-6E8A-4147-A177-3AD203B41FA5}">
                      <a16:colId xmlns:a16="http://schemas.microsoft.com/office/drawing/2014/main" val="1950764041"/>
                    </a:ext>
                  </a:extLst>
                </a:gridCol>
              </a:tblGrid>
              <a:tr h="53489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Revisions from the Main Committee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Crosswalk to 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Current Essential Elements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688808"/>
                  </a:ext>
                </a:extLst>
              </a:tr>
              <a:tr h="3392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Content Development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243366"/>
                  </a:ext>
                </a:extLst>
              </a:tr>
              <a:tr h="3008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Setting and Maintaining Standards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067637"/>
                  </a:ext>
                </a:extLst>
              </a:tr>
              <a:tr h="294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Examination Administration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9537142"/>
                  </a:ext>
                </a:extLst>
              </a:tr>
              <a:tr h="2829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Score Reporting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19E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7734"/>
                  </a:ext>
                </a:extLst>
              </a:tr>
              <a:tr h="2829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C7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Evaluation of Items and Examinations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20A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20B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23C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E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007712"/>
                  </a:ext>
                </a:extLst>
              </a:tr>
              <a:tr h="28290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9180975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E92536-E52F-D24F-A16E-9CAD230B7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1917" y="3228136"/>
            <a:ext cx="11556936" cy="30227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Primary reorganization to allocate essential elements from Standard 21 (Equating) to 16 (Exam Development) and 17 (Standard Setting) with the rationale that equating needs to be considered </a:t>
            </a:r>
            <a:r>
              <a:rPr lang="en-US" dirty="0" smtClean="0"/>
              <a:t>during form assembly, </a:t>
            </a:r>
            <a:r>
              <a:rPr lang="en-US" dirty="0"/>
              <a:t>and then used to maintain a standard.</a:t>
            </a:r>
          </a:p>
          <a:p>
            <a:r>
              <a:rPr lang="en-US" dirty="0"/>
              <a:t>Standard 20 (Reliability) was broadened to incorporate some of equating, as well as item analysis (from Standard 23: Quality Assurance) and was revised with the title Standard 20: Evaluation of Items and Examinations.   </a:t>
            </a:r>
          </a:p>
          <a:p>
            <a:r>
              <a:rPr lang="en-US" dirty="0"/>
              <a:t>The end </a:t>
            </a:r>
            <a:r>
              <a:rPr lang="en-US" dirty="0" smtClean="0"/>
              <a:t>result </a:t>
            </a:r>
            <a:r>
              <a:rPr lang="en-US" dirty="0"/>
              <a:t>is 23 standards instead of 24. Except for elimination of redundancies, all other essential elements remain. </a:t>
            </a:r>
          </a:p>
        </p:txBody>
      </p:sp>
    </p:spTree>
    <p:extLst>
      <p:ext uri="{BB962C8B-B14F-4D97-AF65-F5344CB8AC3E}">
        <p14:creationId xmlns:p14="http://schemas.microsoft.com/office/powerpoint/2010/main" val="1492878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5" y="1949045"/>
            <a:ext cx="10515600" cy="12742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Minor revisions to address proctors, security, and comparability regardless of examination delivery or proctoring methods.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BF11-9978-764F-9699-DA7C3E87E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810" y="971049"/>
            <a:ext cx="9144000" cy="843655"/>
          </a:xfrm>
        </p:spPr>
        <p:txBody>
          <a:bodyPr>
            <a:normAutofit/>
          </a:bodyPr>
          <a:lstStyle/>
          <a:p>
            <a:r>
              <a:rPr lang="en-US" sz="3600" dirty="0"/>
              <a:t>Standard 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3A26-71DE-1745-91CF-4E9D7958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36DF1-906E-6945-84A6-A40F9C3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14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 txBox="1">
            <a:spLocks/>
          </p:cNvSpPr>
          <p:nvPr/>
        </p:nvSpPr>
        <p:spPr>
          <a:xfrm>
            <a:off x="796635" y="3158760"/>
            <a:ext cx="9144000" cy="8436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Standard 19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 txBox="1">
            <a:spLocks/>
          </p:cNvSpPr>
          <p:nvPr/>
        </p:nvSpPr>
        <p:spPr>
          <a:xfrm>
            <a:off x="796635" y="4136756"/>
            <a:ext cx="10515600" cy="1274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Separated essential element E into two essential elements for clarity. </a:t>
            </a:r>
          </a:p>
          <a:p>
            <a:r>
              <a:rPr lang="en-US" dirty="0"/>
              <a:t>Added clarifications regarding performance examinations to </a:t>
            </a:r>
            <a:r>
              <a:rPr lang="en-US" dirty="0" smtClean="0"/>
              <a:t>commentary.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070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35" y="1703963"/>
            <a:ext cx="10515600" cy="12742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Eliminated after its </a:t>
            </a:r>
            <a:r>
              <a:rPr lang="en-US" dirty="0" smtClean="0"/>
              <a:t>essential elements </a:t>
            </a:r>
            <a:r>
              <a:rPr lang="en-US" dirty="0"/>
              <a:t>were integrated with standards 16, 17, and 20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BF11-9978-764F-9699-DA7C3E87E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810" y="807542"/>
            <a:ext cx="9144000" cy="843655"/>
          </a:xfrm>
        </p:spPr>
        <p:txBody>
          <a:bodyPr>
            <a:normAutofit fontScale="90000"/>
          </a:bodyPr>
          <a:lstStyle/>
          <a:p>
            <a:r>
              <a:rPr lang="en-US" dirty="0"/>
              <a:t>Standard 21: Examination Score Equating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3A26-71DE-1745-91CF-4E9D7958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36DF1-906E-6945-84A6-A40F9C3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15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 txBox="1">
            <a:spLocks/>
          </p:cNvSpPr>
          <p:nvPr/>
        </p:nvSpPr>
        <p:spPr>
          <a:xfrm>
            <a:off x="796635" y="2888535"/>
            <a:ext cx="10799896" cy="11894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Current Standard 22: Maintaining Certification - revised to be Standard 21: Maintenance of Certification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 txBox="1">
            <a:spLocks/>
          </p:cNvSpPr>
          <p:nvPr/>
        </p:nvSpPr>
        <p:spPr>
          <a:xfrm>
            <a:off x="796635" y="4306314"/>
            <a:ext cx="10515600" cy="14404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Redundancy of purpose and definition requirements eliminated </a:t>
            </a:r>
          </a:p>
          <a:p>
            <a:r>
              <a:rPr lang="en-US" dirty="0"/>
              <a:t>Clarified intent from last standards revision to permit programs with legacy lifetime </a:t>
            </a:r>
            <a:r>
              <a:rPr lang="en-US" dirty="0" err="1"/>
              <a:t>certificants</a:t>
            </a:r>
            <a:r>
              <a:rPr lang="en-US" dirty="0"/>
              <a:t> to apply for accreditation if those </a:t>
            </a:r>
            <a:r>
              <a:rPr lang="en-US" dirty="0" err="1"/>
              <a:t>certificants</a:t>
            </a:r>
            <a:r>
              <a:rPr lang="en-US" dirty="0"/>
              <a:t> are publicly identified</a:t>
            </a:r>
          </a:p>
        </p:txBody>
      </p:sp>
    </p:spTree>
    <p:extLst>
      <p:ext uri="{BB962C8B-B14F-4D97-AF65-F5344CB8AC3E}">
        <p14:creationId xmlns:p14="http://schemas.microsoft.com/office/powerpoint/2010/main" val="1562761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Clarified and enhanced some quality assurance requirements without intending to be onerous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BF11-9978-764F-9699-DA7C3E87E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Standard 23: Quality Assurance revised to be Standard 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3A26-71DE-1745-91CF-4E9D7958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36DF1-906E-6945-84A6-A40F9C3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067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A21AF7-AAA4-DA4F-85A6-3AC531B2D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Revised Essential Element C and Commentary </a:t>
            </a:r>
            <a:r>
              <a:rPr lang="en-US" dirty="0"/>
              <a:t>2 so the expectation about prior notification is more clear in case a program plans to make a material change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1BF11-9978-764F-9699-DA7C3E87E3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Resource for NCCA Standards Revision Public Comment Period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72E1-72E0-5747-8BE7-6906DAE52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1773380"/>
            <a:ext cx="9144000" cy="843655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Standard 24: Maintaining Accreditation revised to be Standard 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13A26-71DE-1745-91CF-4E9D7958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36DF1-906E-6945-84A6-A40F9C35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33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11F90D-C814-B849-ABCF-48EDD79F5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credentialingexcellence.org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D57AF-2A4E-7B4C-A903-656DE8155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56F39-0D4F-FF43-B26D-4D2D0DCA94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6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E 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BED6"/>
      </a:accent1>
      <a:accent2>
        <a:srgbClr val="00BC70"/>
      </a:accent2>
      <a:accent3>
        <a:srgbClr val="A5A5A5"/>
      </a:accent3>
      <a:accent4>
        <a:srgbClr val="385CAD"/>
      </a:accent4>
      <a:accent5>
        <a:srgbClr val="00263A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2291</TotalTime>
  <Words>1064</Words>
  <Application>Microsoft Office PowerPoint</Application>
  <PresentationFormat>Widescreen</PresentationFormat>
  <Paragraphs>207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Supplemental Resource for NCCA Standards Revision Public Comment Period</vt:lpstr>
      <vt:lpstr>Standard 1</vt:lpstr>
      <vt:lpstr>Standard 2</vt:lpstr>
      <vt:lpstr>Standard 3</vt:lpstr>
      <vt:lpstr>Standard 5</vt:lpstr>
      <vt:lpstr>Standard 6</vt:lpstr>
      <vt:lpstr>Standard 7 </vt:lpstr>
      <vt:lpstr>Standard 8</vt:lpstr>
      <vt:lpstr>Standard 9</vt:lpstr>
      <vt:lpstr>Standard 13</vt:lpstr>
      <vt:lpstr>Standard 14</vt:lpstr>
      <vt:lpstr>Reorganization of Standards 16-21</vt:lpstr>
      <vt:lpstr>PowerPoint Presentation</vt:lpstr>
      <vt:lpstr>Standard 18</vt:lpstr>
      <vt:lpstr>Standard 21: Examination Score Equating</vt:lpstr>
      <vt:lpstr>Current Standard 23: Quality Assurance revised to be Standard 22</vt:lpstr>
      <vt:lpstr>Current Standard 24: Maintaining Accreditation revised to be Standard 23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Darryl Sebro</dc:creator>
  <cp:lastModifiedBy>Mohammed, Tara</cp:lastModifiedBy>
  <cp:revision>75</cp:revision>
  <dcterms:created xsi:type="dcterms:W3CDTF">2020-08-17T13:02:08Z</dcterms:created>
  <dcterms:modified xsi:type="dcterms:W3CDTF">2021-01-29T18:45:31Z</dcterms:modified>
</cp:coreProperties>
</file>